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09"/>
  </p:normalViewPr>
  <p:slideViewPr>
    <p:cSldViewPr snapToGrid="0" snapToObjects="1">
      <p:cViewPr varScale="1">
        <p:scale>
          <a:sx n="115" d="100"/>
          <a:sy n="115" d="100"/>
        </p:scale>
        <p:origin x="47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E0462-6043-204A-B289-4C3E7189E14A}" type="datetimeFigureOut">
              <a:rPr lang="en-US" smtClean="0"/>
              <a:t>7/16/22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333803-C4DE-C44B-85B6-36B27D2F33B3}" type="slidenum">
              <a:rPr lang="en-US" smtClean="0"/>
              <a:t>‹#›</a:t>
            </a:fld>
            <a:endParaRPr lang="en-US"/>
          </a:p>
        </p:txBody>
      </p:sp>
    </p:spTree>
    <p:extLst>
      <p:ext uri="{BB962C8B-B14F-4D97-AF65-F5344CB8AC3E}">
        <p14:creationId xmlns:p14="http://schemas.microsoft.com/office/powerpoint/2010/main" val="210572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D1E8865-2668-A048-A54E-508CE6424695}" type="datetime1">
              <a:rPr lang="en-IN" smtClean="0"/>
              <a:t>16/07/22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D4A97AD-2DFD-1546-A34E-1383FE768563}" type="datetime1">
              <a:rPr lang="en-IN" smtClean="0"/>
              <a:t>16/07/22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31FACA-95C9-304C-BF60-30730E26A477}" type="datetime1">
              <a:rPr lang="en-IN" smtClean="0"/>
              <a:t>16/07/22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C1016FD-CAAE-E841-B6E5-63B2CDE33ED9}"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2D9831F-601E-5F44-BF18-8EFB281EF185}" type="datetime1">
              <a:rPr lang="en-IN" smtClean="0"/>
              <a:t>16/07/22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69BAD2-340A-524B-A0E5-3BEC04BDDCA9}" type="datetime1">
              <a:rPr lang="en-IN" smtClean="0"/>
              <a:t>16/07/22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5A47A9-5484-E349-A10B-DF1A44013668}" type="datetime1">
              <a:rPr lang="en-IN" smtClean="0"/>
              <a:t>16/07/22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B054A5A-40C0-2F4A-9E59-71A28827D1C6}"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78DFCB7-2AB4-F148-9891-19218035B698}"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511D8FF-9A9F-424D-BC81-4BF71119D206}"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7AA6F5-2625-8D41-8377-21C7B0D97B42}"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437FAA6-0E9B-E046-9533-FCD2CDCBD347}"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5D65FC-8509-BE4A-8603-342F2ACABA69}" type="datetime1">
              <a:rPr lang="en-IN" smtClean="0"/>
              <a:t>16/07/22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15BB0A08-A2BD-C241-88CE-B019E9C78029}" type="datetime1">
              <a:rPr lang="en-IN" smtClean="0"/>
              <a:t>16/07/22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F5A41FF3-D967-4C42-B7B8-3860FB0CA6A8}" type="datetime1">
              <a:rPr lang="en-IN" smtClean="0"/>
              <a:t>16/07/22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72B1E3B-E418-E043-8A6D-81053C59D6AE}" type="datetime1">
              <a:rPr lang="en-IN" smtClean="0"/>
              <a:t>16/07/22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6B57B78-D31C-B64D-90F6-F1FC94135679}" type="datetime1">
              <a:rPr lang="en-IN" smtClean="0"/>
              <a:t>16/07/22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A8CAC9E-0DB1-A04D-BD4C-D20E4D9B7D85}" type="datetime1">
              <a:rPr lang="en-IN" smtClean="0"/>
              <a:t>16/07/22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illustrations/thank-you-text-message-note-394180/"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4E558-FA79-354D-857C-A10185F583CA}"/>
              </a:ext>
            </a:extLst>
          </p:cNvPr>
          <p:cNvSpPr>
            <a:spLocks noGrp="1"/>
          </p:cNvSpPr>
          <p:nvPr>
            <p:ph type="ctrTitle"/>
          </p:nvPr>
        </p:nvSpPr>
        <p:spPr>
          <a:xfrm>
            <a:off x="2085278" y="-143959"/>
            <a:ext cx="8197177" cy="2453269"/>
          </a:xfrm>
        </p:spPr>
        <p:txBody>
          <a:bodyPr>
            <a:noAutofit/>
          </a:bodyPr>
          <a:lstStyle/>
          <a:p>
            <a:r>
              <a:rPr lang="en-US" sz="6000" dirty="0">
                <a:solidFill>
                  <a:schemeClr val="bg1"/>
                </a:solidFill>
              </a:rPr>
              <a:t>Investment multiplier</a:t>
            </a:r>
          </a:p>
        </p:txBody>
      </p:sp>
      <p:sp>
        <p:nvSpPr>
          <p:cNvPr id="3" name="Subtitle 2">
            <a:extLst>
              <a:ext uri="{FF2B5EF4-FFF2-40B4-BE49-F238E27FC236}">
                <a16:creationId xmlns:a16="http://schemas.microsoft.com/office/drawing/2014/main" id="{3B0CCC75-23A7-2741-85E8-DA340E3A6166}"/>
              </a:ext>
            </a:extLst>
          </p:cNvPr>
          <p:cNvSpPr>
            <a:spLocks noGrp="1"/>
          </p:cNvSpPr>
          <p:nvPr>
            <p:ph type="subTitle" idx="1"/>
          </p:nvPr>
        </p:nvSpPr>
        <p:spPr>
          <a:xfrm>
            <a:off x="2470822" y="2804531"/>
            <a:ext cx="8197177" cy="1689411"/>
          </a:xfrm>
        </p:spPr>
        <p:txBody>
          <a:bodyPr/>
          <a:lstStyle/>
          <a:p>
            <a:r>
              <a:rPr lang="en-US" sz="3600" dirty="0">
                <a:solidFill>
                  <a:schemeClr val="bg1"/>
                </a:solidFill>
              </a:rPr>
              <a:t>Principles of Macro economics 2</a:t>
            </a:r>
          </a:p>
          <a:p>
            <a:r>
              <a:rPr lang="en-GB" sz="3600" dirty="0">
                <a:solidFill>
                  <a:schemeClr val="bg1"/>
                </a:solidFill>
              </a:rPr>
              <a:t>ECONA- 202</a:t>
            </a:r>
          </a:p>
          <a:p>
            <a:endParaRPr lang="en-US" dirty="0"/>
          </a:p>
        </p:txBody>
      </p:sp>
      <p:sp>
        <p:nvSpPr>
          <p:cNvPr id="5" name="Slide Number Placeholder 4">
            <a:extLst>
              <a:ext uri="{FF2B5EF4-FFF2-40B4-BE49-F238E27FC236}">
                <a16:creationId xmlns:a16="http://schemas.microsoft.com/office/drawing/2014/main" id="{642BDAD7-66A6-1447-96E0-B07FF67C262F}"/>
              </a:ext>
            </a:extLst>
          </p:cNvPr>
          <p:cNvSpPr>
            <a:spLocks noGrp="1"/>
          </p:cNvSpPr>
          <p:nvPr>
            <p:ph type="sldNum" sz="quarter" idx="12"/>
          </p:nvPr>
        </p:nvSpPr>
        <p:spPr/>
        <p:txBody>
          <a:bodyPr/>
          <a:lstStyle/>
          <a:p>
            <a:fld id="{6D22F896-40B5-4ADD-8801-0D06FADFA095}" type="slidenum">
              <a:rPr lang="en-US" smtClean="0">
                <a:solidFill>
                  <a:schemeClr val="tx1"/>
                </a:solidFill>
              </a:rPr>
              <a:t>1</a:t>
            </a:fld>
            <a:endParaRPr lang="en-US" dirty="0">
              <a:solidFill>
                <a:schemeClr val="tx1"/>
              </a:solidFill>
            </a:endParaRPr>
          </a:p>
        </p:txBody>
      </p:sp>
    </p:spTree>
    <p:extLst>
      <p:ext uri="{BB962C8B-B14F-4D97-AF65-F5344CB8AC3E}">
        <p14:creationId xmlns:p14="http://schemas.microsoft.com/office/powerpoint/2010/main" val="3992853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4983-F26F-A740-913D-DFDFCBD1F60E}"/>
              </a:ext>
            </a:extLst>
          </p:cNvPr>
          <p:cNvSpPr>
            <a:spLocks noGrp="1"/>
          </p:cNvSpPr>
          <p:nvPr>
            <p:ph type="title"/>
          </p:nvPr>
        </p:nvSpPr>
        <p:spPr/>
        <p:txBody>
          <a:bodyPr/>
          <a:lstStyle/>
          <a:p>
            <a:r>
              <a:rPr lang="en-US" dirty="0">
                <a:solidFill>
                  <a:schemeClr val="bg1"/>
                </a:solidFill>
                <a:latin typeface="Times New Roman" panose="02020603050405020304" pitchFamily="18" charset="0"/>
                <a:cs typeface="Times New Roman" panose="02020603050405020304" pitchFamily="18" charset="0"/>
              </a:rPr>
              <a:t>Multiplier:</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950F12-4439-4646-9766-E1944A676D59}"/>
                  </a:ext>
                </a:extLst>
              </p:cNvPr>
              <p:cNvSpPr>
                <a:spLocks noGrp="1"/>
              </p:cNvSpPr>
              <p:nvPr>
                <p:ph idx="1"/>
              </p:nvPr>
            </p:nvSpPr>
            <p:spPr>
              <a:xfrm>
                <a:off x="1141412" y="1605776"/>
                <a:ext cx="9905999" cy="4633706"/>
              </a:xfrm>
            </p:spPr>
            <p:txBody>
              <a:bodyPr>
                <a:normAutofit fontScale="92500" lnSpcReduction="20000"/>
              </a:bodyPr>
              <a:lstStyle/>
              <a:p>
                <a:r>
                  <a:rPr lang="en-US" dirty="0">
                    <a:solidFill>
                      <a:schemeClr val="bg1"/>
                    </a:solidFill>
                  </a:rPr>
                  <a:t>The concept of multiplier was first used by R.F. Kahn but Keynes developed the investment multiplier in his book named “The General Theory of Employment, Interest and Money” in 1936.</a:t>
                </a:r>
              </a:p>
              <a:p>
                <a:r>
                  <a:rPr lang="en-US" dirty="0">
                    <a:solidFill>
                      <a:schemeClr val="bg1"/>
                    </a:solidFill>
                  </a:rPr>
                  <a:t>According to Keynes, “Investment multiplier tell us that when there is an increment of an aggregate investment, income will increase by an amount which is “K” times the increment of investment”. </a:t>
                </a:r>
              </a:p>
              <a:p>
                <a:r>
                  <a:rPr lang="en-US" dirty="0">
                    <a:solidFill>
                      <a:schemeClr val="bg1"/>
                    </a:solidFill>
                  </a:rPr>
                  <a:t>Change in income = K change in investment </a:t>
                </a:r>
              </a:p>
              <a:p>
                <a:r>
                  <a:rPr lang="en-US" dirty="0">
                    <a:solidFill>
                      <a:schemeClr val="bg1"/>
                    </a:solidFill>
                  </a:rPr>
                  <a:t>Multiplier = Change in income </a:t>
                </a:r>
                <a14:m>
                  <m:oMath xmlns:m="http://schemas.openxmlformats.org/officeDocument/2006/math">
                    <m:r>
                      <a:rPr lang="en-US" i="1" smtClean="0">
                        <a:solidFill>
                          <a:schemeClr val="bg1"/>
                        </a:solidFill>
                        <a:latin typeface="Cambria Math" panose="02040503050406030204" pitchFamily="18" charset="0"/>
                        <a:ea typeface="Cambria Math" panose="02040503050406030204" pitchFamily="18" charset="0"/>
                      </a:rPr>
                      <m:t>÷</m:t>
                    </m:r>
                  </m:oMath>
                </a14:m>
                <a:r>
                  <a:rPr lang="en-US" dirty="0">
                    <a:solidFill>
                      <a:schemeClr val="bg1"/>
                    </a:solidFill>
                  </a:rPr>
                  <a:t> Change in investment</a:t>
                </a:r>
              </a:p>
              <a:p>
                <a:r>
                  <a:rPr lang="en-US" dirty="0">
                    <a:solidFill>
                      <a:schemeClr val="bg1"/>
                    </a:solidFill>
                  </a:rPr>
                  <a:t>If investment increases by 5 crore and consequently, income increases by 20 crore, then :</a:t>
                </a:r>
              </a:p>
              <a:p>
                <a:pPr marL="0" indent="0">
                  <a:buNone/>
                </a:pPr>
                <a:r>
                  <a:rPr lang="en-US" dirty="0">
                    <a:solidFill>
                      <a:schemeClr val="bg1"/>
                    </a:solidFill>
                  </a:rPr>
                  <a:t>    K = </a:t>
                </a:r>
                <a14:m>
                  <m:oMath xmlns:m="http://schemas.openxmlformats.org/officeDocument/2006/math">
                    <m:r>
                      <a:rPr lang="en-US" i="1" smtClean="0">
                        <a:solidFill>
                          <a:schemeClr val="bg1"/>
                        </a:solidFill>
                        <a:latin typeface="Cambria Math" panose="02040503050406030204" pitchFamily="18" charset="0"/>
                        <a:ea typeface="Cambria Math" panose="02040503050406030204" pitchFamily="18" charset="0"/>
                      </a:rPr>
                      <m:t>∆</m:t>
                    </m:r>
                    <m:r>
                      <a:rPr lang="en-US" b="0" i="1" smtClean="0">
                        <a:solidFill>
                          <a:schemeClr val="bg1"/>
                        </a:solidFill>
                        <a:latin typeface="Cambria Math" panose="02040503050406030204" pitchFamily="18" charset="0"/>
                        <a:ea typeface="Cambria Math" panose="02040503050406030204" pitchFamily="18" charset="0"/>
                      </a:rPr>
                      <m:t>𝑌</m:t>
                    </m:r>
                    <m:r>
                      <a:rPr lang="en-US" b="0" i="1" smtClean="0">
                        <a:solidFill>
                          <a:schemeClr val="bg1"/>
                        </a:solidFill>
                        <a:latin typeface="Cambria Math" panose="02040503050406030204" pitchFamily="18" charset="0"/>
                        <a:ea typeface="Cambria Math" panose="02040503050406030204" pitchFamily="18" charset="0"/>
                      </a:rPr>
                      <m:t>÷∆</m:t>
                    </m:r>
                    <m:r>
                      <a:rPr lang="en-US" b="0" i="1" smtClean="0">
                        <a:solidFill>
                          <a:schemeClr val="bg1"/>
                        </a:solidFill>
                        <a:latin typeface="Cambria Math" panose="02040503050406030204" pitchFamily="18" charset="0"/>
                        <a:ea typeface="Cambria Math" panose="02040503050406030204" pitchFamily="18" charset="0"/>
                      </a:rPr>
                      <m:t>𝐼</m:t>
                    </m:r>
                  </m:oMath>
                </a14:m>
                <a:endParaRPr lang="en-US" dirty="0">
                  <a:solidFill>
                    <a:schemeClr val="bg1"/>
                  </a:solidFill>
                </a:endParaRPr>
              </a:p>
              <a:p>
                <a:endParaRPr lang="en-US" dirty="0">
                  <a:solidFill>
                    <a:schemeClr val="bg1"/>
                  </a:solidFill>
                </a:endParaRPr>
              </a:p>
              <a:p>
                <a:endParaRPr lang="en-US" dirty="0"/>
              </a:p>
            </p:txBody>
          </p:sp>
        </mc:Choice>
        <mc:Fallback xmlns="">
          <p:sp>
            <p:nvSpPr>
              <p:cNvPr id="3" name="Content Placeholder 2">
                <a:extLst>
                  <a:ext uri="{FF2B5EF4-FFF2-40B4-BE49-F238E27FC236}">
                    <a16:creationId xmlns:a16="http://schemas.microsoft.com/office/drawing/2014/main" id="{4D950F12-4439-4646-9766-E1944A676D59}"/>
                  </a:ext>
                </a:extLst>
              </p:cNvPr>
              <p:cNvSpPr>
                <a:spLocks noGrp="1" noRot="1" noChangeAspect="1" noMove="1" noResize="1" noEditPoints="1" noAdjustHandles="1" noChangeArrowheads="1" noChangeShapeType="1" noTextEdit="1"/>
              </p:cNvSpPr>
              <p:nvPr>
                <p:ph idx="1"/>
              </p:nvPr>
            </p:nvSpPr>
            <p:spPr>
              <a:xfrm>
                <a:off x="1141412" y="1605776"/>
                <a:ext cx="9905999" cy="4633706"/>
              </a:xfrm>
              <a:blipFill>
                <a:blip r:embed="rId2"/>
                <a:stretch>
                  <a:fillRect l="-1024" t="-2186" r="-51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38ABBB9-3E0B-6847-BBC9-7F6C7355E4C9}"/>
              </a:ext>
            </a:extLst>
          </p:cNvPr>
          <p:cNvSpPr>
            <a:spLocks noGrp="1"/>
          </p:cNvSpPr>
          <p:nvPr>
            <p:ph type="sldNum" sz="quarter" idx="12"/>
          </p:nvPr>
        </p:nvSpPr>
        <p:spPr/>
        <p:txBody>
          <a:bodyPr/>
          <a:lstStyle/>
          <a:p>
            <a:fld id="{6D22F896-40B5-4ADD-8801-0D06FADFA095}" type="slidenum">
              <a:rPr lang="en-US" sz="1400" smtClean="0"/>
              <a:t>2</a:t>
            </a:fld>
            <a:endParaRPr lang="en-US" sz="1400" dirty="0"/>
          </a:p>
        </p:txBody>
      </p:sp>
    </p:spTree>
    <p:extLst>
      <p:ext uri="{BB962C8B-B14F-4D97-AF65-F5344CB8AC3E}">
        <p14:creationId xmlns:p14="http://schemas.microsoft.com/office/powerpoint/2010/main" val="417370759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715141-258A-204E-A933-57755311546C}"/>
              </a:ext>
            </a:extLst>
          </p:cNvPr>
          <p:cNvSpPr>
            <a:spLocks noGrp="1"/>
          </p:cNvSpPr>
          <p:nvPr>
            <p:ph type="sldNum" sz="quarter" idx="12"/>
          </p:nvPr>
        </p:nvSpPr>
        <p:spPr/>
        <p:txBody>
          <a:bodyPr/>
          <a:lstStyle/>
          <a:p>
            <a:fld id="{6D22F896-40B5-4ADD-8801-0D06FADFA095}" type="slidenum">
              <a:rPr lang="en-US" smtClean="0"/>
              <a:t>3</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B54ECEF-73A3-604C-B307-53F0CA4C2D20}"/>
                  </a:ext>
                </a:extLst>
              </p:cNvPr>
              <p:cNvSpPr txBox="1"/>
              <p:nvPr/>
            </p:nvSpPr>
            <p:spPr>
              <a:xfrm>
                <a:off x="1314189" y="1080378"/>
                <a:ext cx="9174005" cy="5047536"/>
              </a:xfrm>
              <a:prstGeom prst="rect">
                <a:avLst/>
              </a:prstGeom>
              <a:noFill/>
            </p:spPr>
            <p:txBody>
              <a:bodyPr wrap="square" rtlCol="0">
                <a:spAutoFit/>
              </a:bodyPr>
              <a:lstStyle/>
              <a:p>
                <a:r>
                  <a:rPr lang="en-US" sz="2400" dirty="0">
                    <a:solidFill>
                      <a:schemeClr val="bg1"/>
                    </a:solidFill>
                  </a:rPr>
                  <a:t>If investment increases by 5 crore and consequently, income increases by 20 crore, then :</a:t>
                </a:r>
              </a:p>
              <a:p>
                <a:r>
                  <a:rPr lang="en-US" sz="2400" dirty="0">
                    <a:solidFill>
                      <a:schemeClr val="bg1"/>
                    </a:solidFill>
                  </a:rPr>
                  <a:t>K = 20</a:t>
                </a:r>
                <a14:m>
                  <m:oMath xmlns:m="http://schemas.openxmlformats.org/officeDocument/2006/math">
                    <m:r>
                      <a:rPr lang="en-US" sz="2400" i="1" smtClean="0">
                        <a:solidFill>
                          <a:schemeClr val="bg1"/>
                        </a:solidFill>
                        <a:latin typeface="Cambria Math" panose="02040503050406030204" pitchFamily="18" charset="0"/>
                        <a:ea typeface="Cambria Math" panose="02040503050406030204" pitchFamily="18" charset="0"/>
                      </a:rPr>
                      <m:t>÷</m:t>
                    </m:r>
                  </m:oMath>
                </a14:m>
                <a:r>
                  <a:rPr lang="en-US" sz="2400" dirty="0">
                    <a:solidFill>
                      <a:schemeClr val="bg1"/>
                    </a:solidFill>
                  </a:rPr>
                  <a:t>5 = 4</a:t>
                </a:r>
              </a:p>
              <a:p>
                <a:endParaRPr lang="en-US" sz="2200" dirty="0">
                  <a:solidFill>
                    <a:schemeClr val="bg1"/>
                  </a:solidFill>
                </a:endParaRPr>
              </a:p>
              <a:p>
                <a:r>
                  <a:rPr lang="en-US" sz="2800" b="1" dirty="0">
                    <a:solidFill>
                      <a:schemeClr val="bg1"/>
                    </a:solidFill>
                  </a:rPr>
                  <a:t>Relationship between Marginal Propensity to Consume and Multiplier :</a:t>
                </a:r>
              </a:p>
              <a:p>
                <a:endParaRPr lang="en-US" sz="2800" b="1" dirty="0">
                  <a:solidFill>
                    <a:schemeClr val="bg1"/>
                  </a:solidFill>
                </a:endParaRPr>
              </a:p>
              <a:p>
                <a:r>
                  <a:rPr lang="en-US" sz="2400" dirty="0">
                    <a:solidFill>
                      <a:schemeClr val="bg1"/>
                    </a:solidFill>
                  </a:rPr>
                  <a:t>K = 1</a:t>
                </a:r>
                <a14:m>
                  <m:oMath xmlns:m="http://schemas.openxmlformats.org/officeDocument/2006/math">
                    <m:r>
                      <a:rPr lang="en-US" sz="2400" b="0" i="1" smtClean="0">
                        <a:solidFill>
                          <a:schemeClr val="bg1"/>
                        </a:solidFill>
                        <a:latin typeface="Cambria Math" panose="02040503050406030204" pitchFamily="18" charset="0"/>
                        <a:ea typeface="Cambria Math" panose="02040503050406030204" pitchFamily="18" charset="0"/>
                      </a:rPr>
                      <m:t>÷(1−</m:t>
                    </m:r>
                    <m:r>
                      <a:rPr lang="en-US" sz="2400" b="0" i="1" smtClean="0">
                        <a:solidFill>
                          <a:schemeClr val="bg1"/>
                        </a:solidFill>
                        <a:latin typeface="Cambria Math" panose="02040503050406030204" pitchFamily="18" charset="0"/>
                        <a:ea typeface="Cambria Math" panose="02040503050406030204" pitchFamily="18" charset="0"/>
                      </a:rPr>
                      <m:t>𝑀𝑃𝐶</m:t>
                    </m:r>
                    <m:r>
                      <a:rPr lang="en-US" sz="2400" b="0" i="1" smtClean="0">
                        <a:solidFill>
                          <a:schemeClr val="bg1"/>
                        </a:solidFill>
                        <a:latin typeface="Cambria Math" panose="02040503050406030204" pitchFamily="18" charset="0"/>
                        <a:ea typeface="Cambria Math" panose="02040503050406030204" pitchFamily="18" charset="0"/>
                      </a:rPr>
                      <m:t>)</m:t>
                    </m:r>
                  </m:oMath>
                </a14:m>
                <a:r>
                  <a:rPr lang="en-US" sz="2400" dirty="0">
                    <a:solidFill>
                      <a:schemeClr val="bg1"/>
                    </a:solidFill>
                  </a:rPr>
                  <a:t> if MPC = 0.2 Then K =1</a:t>
                </a:r>
                <a14:m>
                  <m:oMath xmlns:m="http://schemas.openxmlformats.org/officeDocument/2006/math">
                    <m:r>
                      <a:rPr lang="en-US" sz="2400" b="0" i="1" smtClean="0">
                        <a:solidFill>
                          <a:schemeClr val="bg1"/>
                        </a:solidFill>
                        <a:latin typeface="Cambria Math" panose="02040503050406030204" pitchFamily="18" charset="0"/>
                        <a:ea typeface="Cambria Math" panose="02040503050406030204" pitchFamily="18" charset="0"/>
                      </a:rPr>
                      <m:t>÷1−0.2=1.25</m:t>
                    </m:r>
                  </m:oMath>
                </a14:m>
                <a:endParaRPr lang="en-US" sz="2400" dirty="0">
                  <a:solidFill>
                    <a:schemeClr val="bg1"/>
                  </a:solidFill>
                  <a:ea typeface="Cambria Math" panose="02040503050406030204" pitchFamily="18" charset="0"/>
                </a:endParaRPr>
              </a:p>
              <a:p>
                <a:r>
                  <a:rPr lang="en-US" sz="2400" dirty="0">
                    <a:solidFill>
                      <a:schemeClr val="bg1"/>
                    </a:solidFill>
                  </a:rPr>
                  <a:t>If MPC =0.5 Then K= 1</a:t>
                </a:r>
                <a14:m>
                  <m:oMath xmlns:m="http://schemas.openxmlformats.org/officeDocument/2006/math">
                    <m:r>
                      <a:rPr lang="en-US" sz="2400" b="0" i="1" smtClean="0">
                        <a:solidFill>
                          <a:schemeClr val="bg1"/>
                        </a:solidFill>
                        <a:latin typeface="Cambria Math" panose="02040503050406030204" pitchFamily="18" charset="0"/>
                        <a:ea typeface="Cambria Math" panose="02040503050406030204" pitchFamily="18" charset="0"/>
                      </a:rPr>
                      <m:t>÷1−0.5=2 </m:t>
                    </m:r>
                  </m:oMath>
                </a14:m>
                <a:endParaRPr lang="en-US" sz="2400" dirty="0">
                  <a:solidFill>
                    <a:schemeClr val="bg1"/>
                  </a:solidFill>
                  <a:ea typeface="Cambria Math" panose="02040503050406030204" pitchFamily="18" charset="0"/>
                </a:endParaRPr>
              </a:p>
              <a:p>
                <a:endParaRPr lang="en-US" sz="2400" dirty="0">
                  <a:solidFill>
                    <a:schemeClr val="bg1"/>
                  </a:solidFill>
                  <a:ea typeface="Cambria Math" panose="02040503050406030204" pitchFamily="18" charset="0"/>
                </a:endParaRPr>
              </a:p>
              <a:p>
                <a:r>
                  <a:rPr lang="en-US" sz="2400" dirty="0">
                    <a:solidFill>
                      <a:schemeClr val="bg1"/>
                    </a:solidFill>
                  </a:rPr>
                  <a:t>That means Multiplier is positively related with MPC.</a:t>
                </a:r>
              </a:p>
              <a:p>
                <a:endParaRPr lang="en-US" sz="2400" dirty="0">
                  <a:solidFill>
                    <a:schemeClr val="bg1"/>
                  </a:solidFill>
                </a:endParaRPr>
              </a:p>
              <a:p>
                <a:r>
                  <a:rPr lang="en-US" sz="2400" dirty="0">
                    <a:solidFill>
                      <a:schemeClr val="bg1"/>
                    </a:solidFill>
                  </a:rPr>
                  <a:t>Greater the value of MPC, greater will be the value of Multiplier</a:t>
                </a:r>
              </a:p>
            </p:txBody>
          </p:sp>
        </mc:Choice>
        <mc:Fallback xmlns="">
          <p:sp>
            <p:nvSpPr>
              <p:cNvPr id="3" name="TextBox 2">
                <a:extLst>
                  <a:ext uri="{FF2B5EF4-FFF2-40B4-BE49-F238E27FC236}">
                    <a16:creationId xmlns:a16="http://schemas.microsoft.com/office/drawing/2014/main" id="{CB54ECEF-73A3-604C-B307-53F0CA4C2D20}"/>
                  </a:ext>
                </a:extLst>
              </p:cNvPr>
              <p:cNvSpPr txBox="1">
                <a:spLocks noRot="1" noChangeAspect="1" noMove="1" noResize="1" noEditPoints="1" noAdjustHandles="1" noChangeArrowheads="1" noChangeShapeType="1" noTextEdit="1"/>
              </p:cNvSpPr>
              <p:nvPr/>
            </p:nvSpPr>
            <p:spPr>
              <a:xfrm>
                <a:off x="1314189" y="1080378"/>
                <a:ext cx="9174005" cy="5047536"/>
              </a:xfrm>
              <a:prstGeom prst="rect">
                <a:avLst/>
              </a:prstGeom>
              <a:blipFill>
                <a:blip r:embed="rId2"/>
                <a:stretch>
                  <a:fillRect l="-1381" t="-752" b="-1754"/>
                </a:stretch>
              </a:blipFill>
            </p:spPr>
            <p:txBody>
              <a:bodyPr/>
              <a:lstStyle/>
              <a:p>
                <a:r>
                  <a:rPr lang="en-US">
                    <a:noFill/>
                  </a:rPr>
                  <a:t> </a:t>
                </a:r>
              </a:p>
            </p:txBody>
          </p:sp>
        </mc:Fallback>
      </mc:AlternateContent>
    </p:spTree>
    <p:extLst>
      <p:ext uri="{BB962C8B-B14F-4D97-AF65-F5344CB8AC3E}">
        <p14:creationId xmlns:p14="http://schemas.microsoft.com/office/powerpoint/2010/main" val="1688541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3EBE42-EABC-EF4A-B79F-442908E4B671}"/>
              </a:ext>
            </a:extLst>
          </p:cNvPr>
          <p:cNvSpPr>
            <a:spLocks noGrp="1"/>
          </p:cNvSpPr>
          <p:nvPr>
            <p:ph type="sldNum" sz="quarter" idx="12"/>
          </p:nvPr>
        </p:nvSpPr>
        <p:spPr/>
        <p:txBody>
          <a:bodyPr/>
          <a:lstStyle/>
          <a:p>
            <a:fld id="{6D22F896-40B5-4ADD-8801-0D06FADFA095}" type="slidenum">
              <a:rPr lang="en-US" smtClean="0"/>
              <a:t>4</a:t>
            </a:fld>
            <a:endParaRPr lang="en-US" dirty="0"/>
          </a:p>
        </p:txBody>
      </p:sp>
      <p:pic>
        <p:nvPicPr>
          <p:cNvPr id="8" name="Picture 7">
            <a:extLst>
              <a:ext uri="{FF2B5EF4-FFF2-40B4-BE49-F238E27FC236}">
                <a16:creationId xmlns:a16="http://schemas.microsoft.com/office/drawing/2014/main" id="{F6FF08D1-5A77-5B3D-88F7-9C1B895432BC}"/>
              </a:ext>
            </a:extLst>
          </p:cNvPr>
          <p:cNvPicPr>
            <a:picLocks noChangeAspect="1"/>
          </p:cNvPicPr>
          <p:nvPr/>
        </p:nvPicPr>
        <p:blipFill>
          <a:blip r:embed="rId2"/>
          <a:stretch>
            <a:fillRect/>
          </a:stretch>
        </p:blipFill>
        <p:spPr>
          <a:xfrm>
            <a:off x="0" y="0"/>
            <a:ext cx="5865541" cy="6858000"/>
          </a:xfrm>
          <a:prstGeom prst="rect">
            <a:avLst/>
          </a:prstGeom>
        </p:spPr>
      </p:pic>
      <p:pic>
        <p:nvPicPr>
          <p:cNvPr id="10" name="Picture 2" descr="The Consumption Function The consumption function is an equation describing  how a household's level of consumption varies with">
            <a:extLst>
              <a:ext uri="{FF2B5EF4-FFF2-40B4-BE49-F238E27FC236}">
                <a16:creationId xmlns:a16="http://schemas.microsoft.com/office/drawing/2014/main" id="{B1E5583A-F118-ED05-19BC-DE3C7EBE4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1443" y="724829"/>
            <a:ext cx="6410557" cy="5158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148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3B704E-A3D8-9596-D37C-9A960699AE52}"/>
              </a:ext>
            </a:extLst>
          </p:cNvPr>
          <p:cNvSpPr>
            <a:spLocks noGrp="1"/>
          </p:cNvSpPr>
          <p:nvPr>
            <p:ph type="sldNum" sz="quarter" idx="12"/>
          </p:nvPr>
        </p:nvSpPr>
        <p:spPr/>
        <p:txBody>
          <a:bodyPr/>
          <a:lstStyle/>
          <a:p>
            <a:fld id="{6D22F896-40B5-4ADD-8801-0D06FADFA095}" type="slidenum">
              <a:rPr lang="en-US" smtClean="0"/>
              <a:t>5</a:t>
            </a:fld>
            <a:endParaRPr lang="en-US" dirty="0"/>
          </a:p>
        </p:txBody>
      </p:sp>
      <p:sp>
        <p:nvSpPr>
          <p:cNvPr id="4" name="TextBox 3">
            <a:extLst>
              <a:ext uri="{FF2B5EF4-FFF2-40B4-BE49-F238E27FC236}">
                <a16:creationId xmlns:a16="http://schemas.microsoft.com/office/drawing/2014/main" id="{416EF479-5524-37E5-AD4E-8B03CDEAC46F}"/>
              </a:ext>
            </a:extLst>
          </p:cNvPr>
          <p:cNvSpPr txBox="1"/>
          <p:nvPr/>
        </p:nvSpPr>
        <p:spPr>
          <a:xfrm>
            <a:off x="1126273" y="566678"/>
            <a:ext cx="10392937" cy="4031873"/>
          </a:xfrm>
          <a:prstGeom prst="rect">
            <a:avLst/>
          </a:prstGeom>
          <a:noFill/>
        </p:spPr>
        <p:txBody>
          <a:bodyPr wrap="square" rtlCol="0">
            <a:spAutoFit/>
          </a:bodyPr>
          <a:lstStyle/>
          <a:p>
            <a:r>
              <a:rPr lang="en-US" sz="4000" dirty="0">
                <a:solidFill>
                  <a:schemeClr val="bg1"/>
                </a:solidFill>
              </a:rPr>
              <a:t>Forward and backward action of the multiplier : </a:t>
            </a:r>
          </a:p>
          <a:p>
            <a:endParaRPr lang="en-US" sz="2400" dirty="0">
              <a:solidFill>
                <a:schemeClr val="bg1"/>
              </a:solidFill>
            </a:endParaRPr>
          </a:p>
          <a:p>
            <a:r>
              <a:rPr lang="en-IN" sz="2400" dirty="0">
                <a:solidFill>
                  <a:schemeClr val="bg1"/>
                </a:solidFill>
              </a:rPr>
              <a:t>Multiplier is a double-edged weapon. It works in the backward direction as much as in the forward direction. The process of income propagation through multiplier does not work in the forward direction only. ... The higher the MPC, the greater the value of the multiplier and greater the cumulative decline in income. In economics, a multiplier broadly refers to an economic factor that, when increased or changed, causes increases or changes in many other related economic variables. In terms of gross domestic product, the multiplier effect causes gains in total output to be greater than the change in spending that caused it.</a:t>
            </a:r>
            <a:endParaRPr lang="en-US" sz="2400" dirty="0">
              <a:solidFill>
                <a:schemeClr val="bg1"/>
              </a:solidFill>
            </a:endParaRPr>
          </a:p>
        </p:txBody>
      </p:sp>
    </p:spTree>
    <p:extLst>
      <p:ext uri="{BB962C8B-B14F-4D97-AF65-F5344CB8AC3E}">
        <p14:creationId xmlns:p14="http://schemas.microsoft.com/office/powerpoint/2010/main" val="241602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948259-090B-A682-5855-D024017A5216}"/>
              </a:ext>
            </a:extLst>
          </p:cNvPr>
          <p:cNvSpPr>
            <a:spLocks noGrp="1"/>
          </p:cNvSpPr>
          <p:nvPr>
            <p:ph type="sldNum" sz="quarter" idx="12"/>
          </p:nvPr>
        </p:nvSpPr>
        <p:spPr/>
        <p:txBody>
          <a:bodyPr/>
          <a:lstStyle/>
          <a:p>
            <a:fld id="{6D22F896-40B5-4ADD-8801-0D06FADFA095}" type="slidenum">
              <a:rPr lang="en-US" smtClean="0"/>
              <a:t>6</a:t>
            </a:fld>
            <a:endParaRPr lang="en-US" dirty="0"/>
          </a:p>
        </p:txBody>
      </p:sp>
      <p:pic>
        <p:nvPicPr>
          <p:cNvPr id="4" name="Picture 3">
            <a:extLst>
              <a:ext uri="{FF2B5EF4-FFF2-40B4-BE49-F238E27FC236}">
                <a16:creationId xmlns:a16="http://schemas.microsoft.com/office/drawing/2014/main" id="{DEF3FD52-1E18-C55D-1F7E-797D2A34CCE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032000" y="381000"/>
            <a:ext cx="8128000" cy="6096000"/>
          </a:xfrm>
          <a:prstGeom prst="rect">
            <a:avLst/>
          </a:prstGeom>
        </p:spPr>
      </p:pic>
    </p:spTree>
    <p:extLst>
      <p:ext uri="{BB962C8B-B14F-4D97-AF65-F5344CB8AC3E}">
        <p14:creationId xmlns:p14="http://schemas.microsoft.com/office/powerpoint/2010/main" val="8670499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{7FBA0B00-AC72-E648-A157-A373B0A84DA1}tf10001079</Template>
  <TotalTime>66</TotalTime>
  <Words>336</Words>
  <Application>Microsoft Macintosh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 Math</vt:lpstr>
      <vt:lpstr>Times New Roman</vt:lpstr>
      <vt:lpstr>Tw Cen MT</vt:lpstr>
      <vt:lpstr>Circuit</vt:lpstr>
      <vt:lpstr>Investment multiplier</vt:lpstr>
      <vt:lpstr>Multiplier: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multiplier</dc:title>
  <dc:creator>Microsoft Office User</dc:creator>
  <cp:lastModifiedBy>Microsoft Office User</cp:lastModifiedBy>
  <cp:revision>5</cp:revision>
  <dcterms:created xsi:type="dcterms:W3CDTF">2022-03-20T09:38:37Z</dcterms:created>
  <dcterms:modified xsi:type="dcterms:W3CDTF">2022-07-16T16:24:17Z</dcterms:modified>
</cp:coreProperties>
</file>